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2"/>
  </p:notesMasterIdLst>
  <p:sldIdLst>
    <p:sldId id="256" r:id="rId5"/>
    <p:sldId id="278" r:id="rId6"/>
    <p:sldId id="277" r:id="rId7"/>
    <p:sldId id="258" r:id="rId8"/>
    <p:sldId id="259" r:id="rId9"/>
    <p:sldId id="260" r:id="rId10"/>
    <p:sldId id="281" r:id="rId11"/>
    <p:sldId id="265" r:id="rId12"/>
    <p:sldId id="270" r:id="rId13"/>
    <p:sldId id="268" r:id="rId14"/>
    <p:sldId id="275" r:id="rId15"/>
    <p:sldId id="269" r:id="rId16"/>
    <p:sldId id="271" r:id="rId17"/>
    <p:sldId id="272" r:id="rId18"/>
    <p:sldId id="273" r:id="rId19"/>
    <p:sldId id="263"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96" y="-684"/>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pPr/>
              <a:t>2/28/2017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pPr/>
              <a:t>‹#›</a:t>
            </a:fld>
            <a:endParaRPr 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a:t>
            </a:fld>
            <a:endParaRPr lang="en-US"/>
          </a:p>
        </p:txBody>
      </p:sp>
    </p:spTree>
    <p:extLst>
      <p:ext uri="{BB962C8B-B14F-4D97-AF65-F5344CB8AC3E}">
        <p14:creationId xmlns="" xmlns:p14="http://schemas.microsoft.com/office/powerpoint/2010/main" val="116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13</a:t>
            </a:fld>
            <a:endParaRPr lang="en-US"/>
          </a:p>
        </p:txBody>
      </p:sp>
    </p:spTree>
    <p:extLst>
      <p:ext uri="{BB962C8B-B14F-4D97-AF65-F5344CB8AC3E}">
        <p14:creationId xmlns="" xmlns:p14="http://schemas.microsoft.com/office/powerpoint/2010/main" val="69580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14</a:t>
            </a:fld>
            <a:endParaRPr lang="en-US"/>
          </a:p>
        </p:txBody>
      </p:sp>
    </p:spTree>
    <p:extLst>
      <p:ext uri="{BB962C8B-B14F-4D97-AF65-F5344CB8AC3E}">
        <p14:creationId xmlns="" xmlns:p14="http://schemas.microsoft.com/office/powerpoint/2010/main" val="322247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15</a:t>
            </a:fld>
            <a:endParaRPr lang="en-US"/>
          </a:p>
        </p:txBody>
      </p:sp>
    </p:spTree>
    <p:extLst>
      <p:ext uri="{BB962C8B-B14F-4D97-AF65-F5344CB8AC3E}">
        <p14:creationId xmlns="" xmlns:p14="http://schemas.microsoft.com/office/powerpoint/2010/main" val="267593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16</a:t>
            </a:fld>
            <a:endParaRPr lang="en-US"/>
          </a:p>
        </p:txBody>
      </p:sp>
    </p:spTree>
    <p:extLst>
      <p:ext uri="{BB962C8B-B14F-4D97-AF65-F5344CB8AC3E}">
        <p14:creationId xmlns="" xmlns:p14="http://schemas.microsoft.com/office/powerpoint/2010/main" val="402945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17</a:t>
            </a:fld>
            <a:endParaRPr lang="en-US"/>
          </a:p>
        </p:txBody>
      </p:sp>
    </p:spTree>
    <p:extLst>
      <p:ext uri="{BB962C8B-B14F-4D97-AF65-F5344CB8AC3E}">
        <p14:creationId xmlns="" xmlns:p14="http://schemas.microsoft.com/office/powerpoint/2010/main" val="26972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2</a:t>
            </a:fld>
            <a:endParaRPr lang="en-US"/>
          </a:p>
        </p:txBody>
      </p:sp>
    </p:spTree>
    <p:extLst>
      <p:ext uri="{BB962C8B-B14F-4D97-AF65-F5344CB8AC3E}">
        <p14:creationId xmlns="" xmlns:p14="http://schemas.microsoft.com/office/powerpoint/2010/main" val="42834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4</a:t>
            </a:fld>
            <a:endParaRPr lang="en-US"/>
          </a:p>
        </p:txBody>
      </p:sp>
    </p:spTree>
    <p:extLst>
      <p:ext uri="{BB962C8B-B14F-4D97-AF65-F5344CB8AC3E}">
        <p14:creationId xmlns="" xmlns:p14="http://schemas.microsoft.com/office/powerpoint/2010/main"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5</a:t>
            </a:fld>
            <a:endParaRPr lang="en-US"/>
          </a:p>
        </p:txBody>
      </p:sp>
    </p:spTree>
    <p:extLst>
      <p:ext uri="{BB962C8B-B14F-4D97-AF65-F5344CB8AC3E}">
        <p14:creationId xmlns="" xmlns:p14="http://schemas.microsoft.com/office/powerpoint/2010/main"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6</a:t>
            </a:fld>
            <a:endParaRPr lang="en-US"/>
          </a:p>
        </p:txBody>
      </p:sp>
    </p:spTree>
    <p:extLst>
      <p:ext uri="{BB962C8B-B14F-4D97-AF65-F5344CB8AC3E}">
        <p14:creationId xmlns="" xmlns:p14="http://schemas.microsoft.com/office/powerpoint/2010/main"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8</a:t>
            </a:fld>
            <a:endParaRPr lang="en-US"/>
          </a:p>
        </p:txBody>
      </p:sp>
    </p:spTree>
    <p:extLst>
      <p:ext uri="{BB962C8B-B14F-4D97-AF65-F5344CB8AC3E}">
        <p14:creationId xmlns="" xmlns:p14="http://schemas.microsoft.com/office/powerpoint/2010/main" val="111081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9</a:t>
            </a:fld>
            <a:endParaRPr lang="en-US"/>
          </a:p>
        </p:txBody>
      </p:sp>
    </p:spTree>
    <p:extLst>
      <p:ext uri="{BB962C8B-B14F-4D97-AF65-F5344CB8AC3E}">
        <p14:creationId xmlns="" xmlns:p14="http://schemas.microsoft.com/office/powerpoint/2010/main" val="230360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10</a:t>
            </a:fld>
            <a:endParaRPr lang="en-US"/>
          </a:p>
        </p:txBody>
      </p:sp>
    </p:spTree>
    <p:extLst>
      <p:ext uri="{BB962C8B-B14F-4D97-AF65-F5344CB8AC3E}">
        <p14:creationId xmlns="" xmlns:p14="http://schemas.microsoft.com/office/powerpoint/2010/main" val="395769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12</a:t>
            </a:fld>
            <a:endParaRPr lang="en-US"/>
          </a:p>
        </p:txBody>
      </p:sp>
    </p:spTree>
    <p:extLst>
      <p:ext uri="{BB962C8B-B14F-4D97-AF65-F5344CB8AC3E}">
        <p14:creationId xmlns="" xmlns:p14="http://schemas.microsoft.com/office/powerpoint/2010/main" val="1537394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88664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62619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57860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02558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710671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32206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661232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575287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64022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24785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3730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79504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5306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317632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4091281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527561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37163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pPr/>
              <a:t>2/28/2017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3056191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L6 Group 6: </a:t>
            </a:r>
            <a:r>
              <a:rPr lang="en-US" err="1"/>
              <a:t>IceBreaker</a:t>
            </a:r>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p>
          <a:p>
            <a:r>
              <a:rPr lang="en-US"/>
              <a:t>Anthony </a:t>
            </a:r>
            <a:r>
              <a:rPr lang="en-US" err="1"/>
              <a:t>Brame</a:t>
            </a:r>
          </a:p>
          <a:p>
            <a:r>
              <a:rPr lang="en-US"/>
              <a:t>Robert Yearling</a:t>
            </a:r>
          </a:p>
          <a:p>
            <a:r>
              <a:rPr lang="en-US"/>
              <a:t>William Terry</a:t>
            </a:r>
          </a:p>
        </p:txBody>
      </p:sp>
    </p:spTree>
    <p:extLst>
      <p:ext uri="{BB962C8B-B14F-4D97-AF65-F5344CB8AC3E}">
        <p14:creationId xmlns=""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les above.PNG"/>
          <p:cNvPicPr>
            <a:picLocks noGrp="1" noChangeAspect="1"/>
          </p:cNvPicPr>
          <p:nvPr>
            <p:ph idx="1"/>
          </p:nvPr>
        </p:nvPicPr>
        <p:blipFill>
          <a:blip r:embed="rId3" cstate="print"/>
          <a:stretch>
            <a:fillRect/>
          </a:stretch>
        </p:blipFill>
        <p:spPr>
          <a:xfrm>
            <a:off x="628762" y="381000"/>
            <a:ext cx="10991673" cy="6030335"/>
          </a:xfrm>
        </p:spPr>
      </p:pic>
    </p:spTree>
    <p:extLst>
      <p:ext uri="{BB962C8B-B14F-4D97-AF65-F5344CB8AC3E}">
        <p14:creationId xmlns="" xmlns:p14="http://schemas.microsoft.com/office/powerpoint/2010/main" val="74477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C:\Users\Games\Documents\level-6-l6-group-6\Documents\Renders\ship.jpg"/>
          <p:cNvPicPr>
            <a:picLocks noChangeAspect="1" noChangeArrowheads="1"/>
          </p:cNvPicPr>
          <p:nvPr/>
        </p:nvPicPr>
        <p:blipFill>
          <a:blip r:embed="rId2" cstate="print"/>
          <a:srcRect/>
          <a:stretch>
            <a:fillRect/>
          </a:stretch>
        </p:blipFill>
        <p:spPr bwMode="auto">
          <a:xfrm>
            <a:off x="-4581525" y="-1362075"/>
            <a:ext cx="18268950" cy="98679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C:\Users\Games\Documents\level-6-l6-group-6\Documents\Renders\Hallway.jpg"/>
          <p:cNvPicPr>
            <a:picLocks noChangeAspect="1" noChangeArrowheads="1"/>
          </p:cNvPicPr>
          <p:nvPr/>
        </p:nvPicPr>
        <p:blipFill>
          <a:blip r:embed="rId3" cstate="print"/>
          <a:srcRect/>
          <a:stretch>
            <a:fillRect/>
          </a:stretch>
        </p:blipFill>
        <p:spPr bwMode="auto">
          <a:xfrm>
            <a:off x="-1323975" y="-152400"/>
            <a:ext cx="18268950" cy="9867900"/>
          </a:xfrm>
          <a:prstGeom prst="rect">
            <a:avLst/>
          </a:prstGeom>
          <a:noFill/>
        </p:spPr>
      </p:pic>
    </p:spTree>
    <p:extLst>
      <p:ext uri="{BB962C8B-B14F-4D97-AF65-F5344CB8AC3E}">
        <p14:creationId xmlns="" xmlns:p14="http://schemas.microsoft.com/office/powerpoint/2010/main" val="34368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dirty="0"/>
              <a:t>Art Assets</a:t>
            </a:r>
          </a:p>
        </p:txBody>
      </p:sp>
      <p:sp>
        <p:nvSpPr>
          <p:cNvPr id="3" name="Content Placeholder 2"/>
          <p:cNvSpPr>
            <a:spLocks noGrp="1"/>
          </p:cNvSpPr>
          <p:nvPr>
            <p:ph idx="1"/>
          </p:nvPr>
        </p:nvSpPr>
        <p:spPr/>
        <p:txBody>
          <a:bodyPr vert="horz" lIns="91440" tIns="45720" rIns="91440" bIns="45720" rtlCol="0" anchor="t">
            <a:normAutofit/>
          </a:bodyPr>
          <a:lstStyle/>
          <a:p>
            <a:pPr lvl="1"/>
            <a:r>
              <a:rPr lang="en-US" dirty="0" smtClean="0"/>
              <a:t>Scamper enemy model</a:t>
            </a:r>
          </a:p>
          <a:p>
            <a:pPr lvl="1"/>
            <a:r>
              <a:rPr lang="en-US" dirty="0" smtClean="0"/>
              <a:t>Rescaling models</a:t>
            </a:r>
            <a:endParaRPr lang="en-US" dirty="0" smtClean="0"/>
          </a:p>
          <a:p>
            <a:pPr lvl="1"/>
            <a:endParaRPr lang="en-US" dirty="0"/>
          </a:p>
        </p:txBody>
      </p:sp>
      <p:pic>
        <p:nvPicPr>
          <p:cNvPr id="4" name="Picture 3" descr="Clock_crop.png"/>
          <p:cNvPicPr>
            <a:picLocks noChangeAspect="1"/>
          </p:cNvPicPr>
          <p:nvPr/>
        </p:nvPicPr>
        <p:blipFill>
          <a:blip r:embed="rId3" cstate="print"/>
          <a:stretch>
            <a:fillRect/>
          </a:stretch>
        </p:blipFill>
        <p:spPr>
          <a:xfrm>
            <a:off x="4653656" y="2759909"/>
            <a:ext cx="3774473" cy="2033152"/>
          </a:xfrm>
          <a:prstGeom prst="rect">
            <a:avLst/>
          </a:prstGeom>
        </p:spPr>
      </p:pic>
      <p:pic>
        <p:nvPicPr>
          <p:cNvPr id="5" name="Picture 4" descr="Capture.PNG"/>
          <p:cNvPicPr>
            <a:picLocks noChangeAspect="1"/>
          </p:cNvPicPr>
          <p:nvPr/>
        </p:nvPicPr>
        <p:blipFill>
          <a:blip r:embed="rId4" cstate="print"/>
          <a:stretch>
            <a:fillRect/>
          </a:stretch>
        </p:blipFill>
        <p:spPr>
          <a:xfrm>
            <a:off x="8675728" y="2583544"/>
            <a:ext cx="1850632" cy="3338729"/>
          </a:xfrm>
          <a:prstGeom prst="rect">
            <a:avLst/>
          </a:prstGeom>
        </p:spPr>
      </p:pic>
    </p:spTree>
    <p:extLst>
      <p:ext uri="{BB962C8B-B14F-4D97-AF65-F5344CB8AC3E}">
        <p14:creationId xmlns="" xmlns:p14="http://schemas.microsoft.com/office/powerpoint/2010/main" val="169930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Exterior.PNG"/>
          <p:cNvPicPr>
            <a:picLocks noChangeAspect="1"/>
          </p:cNvPicPr>
          <p:nvPr/>
        </p:nvPicPr>
        <p:blipFill>
          <a:blip r:embed="rId3" cstate="print"/>
          <a:stretch>
            <a:fillRect/>
          </a:stretch>
        </p:blipFill>
        <p:spPr>
          <a:xfrm>
            <a:off x="314325" y="304800"/>
            <a:ext cx="11411086" cy="6271437"/>
          </a:xfrm>
          <a:prstGeom prst="rect">
            <a:avLst/>
          </a:prstGeom>
        </p:spPr>
      </p:pic>
    </p:spTree>
    <p:extLst>
      <p:ext uri="{BB962C8B-B14F-4D97-AF65-F5344CB8AC3E}">
        <p14:creationId xmlns="" xmlns:p14="http://schemas.microsoft.com/office/powerpoint/2010/main" val="217203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Bridge.PNG"/>
          <p:cNvPicPr>
            <a:picLocks noChangeAspect="1"/>
          </p:cNvPicPr>
          <p:nvPr/>
        </p:nvPicPr>
        <p:blipFill>
          <a:blip r:embed="rId3" cstate="print"/>
          <a:stretch>
            <a:fillRect/>
          </a:stretch>
        </p:blipFill>
        <p:spPr>
          <a:xfrm>
            <a:off x="314381" y="304800"/>
            <a:ext cx="11436400" cy="6268495"/>
          </a:xfrm>
          <a:prstGeom prst="rect">
            <a:avLst/>
          </a:prstGeom>
        </p:spPr>
      </p:pic>
    </p:spTree>
    <p:extLst>
      <p:ext uri="{BB962C8B-B14F-4D97-AF65-F5344CB8AC3E}">
        <p14:creationId xmlns="" xmlns:p14="http://schemas.microsoft.com/office/powerpoint/2010/main" val="36351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Communication has been good </a:t>
            </a:r>
            <a:r>
              <a:rPr lang="en-US" dirty="0" smtClean="0"/>
              <a:t>after robs meeting with us on Wednesday last week.</a:t>
            </a:r>
          </a:p>
          <a:p>
            <a:r>
              <a:rPr lang="en-US" dirty="0" smtClean="0"/>
              <a:t>The team are lagging on jira tasks</a:t>
            </a:r>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 xmlns:p14="http://schemas.microsoft.com/office/powerpoint/2010/main" val="404550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for listening , Any Questions?</a:t>
            </a:r>
          </a:p>
        </p:txBody>
      </p:sp>
      <p:sp>
        <p:nvSpPr>
          <p:cNvPr id="3" name="Subtitle 2"/>
          <p:cNvSpPr>
            <a:spLocks noGrp="1"/>
          </p:cNvSpPr>
          <p:nvPr>
            <p:ph type="subTitle" idx="1"/>
          </p:nvPr>
        </p:nvSpPr>
        <p:spPr>
          <a:xfrm>
            <a:off x="2536853" y="3653554"/>
            <a:ext cx="7104808" cy="1650775"/>
          </a:xfrm>
        </p:spPr>
        <p:txBody>
          <a:bodyPr vert="horz" lIns="91440" tIns="45720" rIns="91440" bIns="45720" rtlCol="0" anchor="t">
            <a:normAutofit fontScale="70000" lnSpcReduction="20000"/>
          </a:bodyPr>
          <a:lstStyle/>
          <a:p>
            <a:r>
              <a:rPr lang="en-US" dirty="0">
                <a:latin typeface="Times New Roman"/>
              </a:rPr>
              <a:t>References</a:t>
            </a:r>
          </a:p>
          <a:p>
            <a:r>
              <a:rPr lang="en-US" dirty="0">
                <a:latin typeface="Times New Roman"/>
              </a:rPr>
              <a:t>Bartle, R. (1996) </a:t>
            </a:r>
            <a:r>
              <a:rPr lang="en-US" i="1" dirty="0">
                <a:latin typeface="Times New Roman"/>
              </a:rPr>
              <a:t>Richard A. Bartle: Players Who Suit MUDs</a:t>
            </a:r>
            <a:r>
              <a:rPr lang="en-US" dirty="0">
                <a:latin typeface="Times New Roman"/>
              </a:rPr>
              <a:t>, </a:t>
            </a:r>
            <a:r>
              <a:rPr lang="en-US" i="1" dirty="0">
                <a:latin typeface="Times New Roman"/>
              </a:rPr>
              <a:t>Mud.co.uk</a:t>
            </a:r>
            <a:r>
              <a:rPr lang="en-US" dirty="0">
                <a:latin typeface="Times New Roman"/>
              </a:rPr>
              <a:t>. Available at: </a:t>
            </a:r>
            <a:r>
              <a:rPr lang="en-US" dirty="0">
                <a:latin typeface="Times New Roman"/>
                <a:hlinkClick r:id="rId3"/>
              </a:rPr>
              <a:t>http://mud.co.uk/richard/hcds.htm</a:t>
            </a:r>
            <a:r>
              <a:rPr lang="en-US" dirty="0">
                <a:latin typeface="Times New Roman"/>
              </a:rPr>
              <a:t> (Accessed: 17 October 2016).</a:t>
            </a:r>
          </a:p>
          <a:p>
            <a:r>
              <a:rPr lang="en-US" dirty="0">
                <a:latin typeface="Times New Roman"/>
              </a:rPr>
              <a:t>Phillips, M. and Huntley, C. (2004) </a:t>
            </a:r>
            <a:r>
              <a:rPr lang="en-US" i="1" dirty="0" err="1">
                <a:latin typeface="Times New Roman"/>
              </a:rPr>
              <a:t>Dramatica</a:t>
            </a:r>
            <a:r>
              <a:rPr lang="en-US" dirty="0">
                <a:latin typeface="Times New Roman"/>
              </a:rPr>
              <a:t>. Glendale, Calif.: Write Brothers Press.</a:t>
            </a:r>
          </a:p>
          <a:p>
            <a:r>
              <a:rPr lang="en-US" dirty="0">
                <a:latin typeface="Times New Roman"/>
              </a:rPr>
              <a:t>Schell, J. (2008) </a:t>
            </a:r>
            <a:r>
              <a:rPr lang="en-US" i="1" dirty="0">
                <a:latin typeface="Times New Roman"/>
              </a:rPr>
              <a:t>The art of game design</a:t>
            </a:r>
            <a:r>
              <a:rPr lang="en-US" dirty="0">
                <a:latin typeface="Times New Roman"/>
              </a:rPr>
              <a:t>. Amsterdam: Elsevier/Morgan Kaufmann.</a:t>
            </a:r>
          </a:p>
          <a:p>
            <a:endParaRPr lang="en-US" dirty="0"/>
          </a:p>
        </p:txBody>
      </p:sp>
    </p:spTree>
    <p:extLst>
      <p:ext uri="{BB962C8B-B14F-4D97-AF65-F5344CB8AC3E}">
        <p14:creationId xmlns="" xmlns:p14="http://schemas.microsoft.com/office/powerpoint/2010/main" val="222830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t>
            </a:r>
          </a:p>
        </p:txBody>
      </p:sp>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dirty="0"/>
              <a:t>Explore a ship as Birch Unravelling a dark secret held deep in the belly of the </a:t>
            </a:r>
            <a:r>
              <a:rPr lang="en-US" dirty="0" err="1"/>
              <a:t>IceBreaker</a:t>
            </a:r>
            <a:r>
              <a:rPr lang="en-US" dirty="0"/>
              <a:t>.</a:t>
            </a:r>
          </a:p>
        </p:txBody>
      </p:sp>
    </p:spTree>
    <p:extLst>
      <p:ext uri="{BB962C8B-B14F-4D97-AF65-F5344CB8AC3E}">
        <p14:creationId xmlns="" xmlns:p14="http://schemas.microsoft.com/office/powerpoint/2010/main" val="309969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Text Placeholder 3"/>
          <p:cNvSpPr>
            <a:spLocks noGrp="1"/>
          </p:cNvSpPr>
          <p:nvPr>
            <p:ph type="body" sz="half" idx="2"/>
          </p:nvPr>
        </p:nvSpPr>
        <p:spPr/>
        <p:txBody>
          <a:bodyPr/>
          <a:lstStyle/>
          <a:p>
            <a:endParaRPr lang="en-GB"/>
          </a:p>
        </p:txBody>
      </p:sp>
      <p:pic>
        <p:nvPicPr>
          <p:cNvPr id="1026" name="Picture 2" descr="C:\Users\Games\Documents\level-6-l6-group-6\Documents\Renders\lifering and clock.jpg"/>
          <p:cNvPicPr>
            <a:picLocks noChangeAspect="1" noChangeArrowheads="1"/>
          </p:cNvPicPr>
          <p:nvPr/>
        </p:nvPicPr>
        <p:blipFill>
          <a:blip r:embed="rId2" cstate="print"/>
          <a:srcRect/>
          <a:stretch>
            <a:fillRect/>
          </a:stretch>
        </p:blipFill>
        <p:spPr bwMode="auto">
          <a:xfrm>
            <a:off x="-1840367" y="-1231718"/>
            <a:ext cx="14068426" cy="98679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p>
          <a:p>
            <a:r>
              <a:rPr lang="en-US" dirty="0"/>
              <a:t>Age: 18 – 24 (Schell J, 2008)</a:t>
            </a:r>
          </a:p>
          <a:p>
            <a:r>
              <a:rPr lang="en-US" dirty="0"/>
              <a:t>Type of player: Explorer (Bartle R, 1996)</a:t>
            </a:r>
          </a:p>
        </p:txBody>
      </p:sp>
    </p:spTree>
    <p:extLst>
      <p:ext uri="{BB962C8B-B14F-4D97-AF65-F5344CB8AC3E}">
        <p14:creationId xmlns="" xmlns:p14="http://schemas.microsoft.com/office/powerpoint/2010/main" val="199695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a:t>
            </a:r>
          </a:p>
        </p:txBody>
      </p:sp>
      <p:sp>
        <p:nvSpPr>
          <p:cNvPr id="3" name="Content Placeholder 2"/>
          <p:cNvSpPr>
            <a:spLocks noGrp="1"/>
          </p:cNvSpPr>
          <p:nvPr>
            <p:ph idx="1"/>
          </p:nvPr>
        </p:nvSpPr>
        <p:spPr>
          <a:xfrm>
            <a:off x="1181436" y="2577313"/>
            <a:ext cx="10172363" cy="3218650"/>
          </a:xfrm>
        </p:spPr>
        <p:txBody>
          <a:bodyPr vert="horz" lIns="91440" tIns="45720" rIns="91440" bIns="45720" rtlCol="0" anchor="t">
            <a:normAutofit fontScale="92500" lnSpcReduction="20000"/>
          </a:bodyPr>
          <a:lstStyle/>
          <a:p>
            <a:r>
              <a:rPr lang="en-US" dirty="0"/>
              <a:t>Theme: Fantasy horror Steam era 1920's</a:t>
            </a:r>
          </a:p>
          <a:p>
            <a:r>
              <a:rPr lang="en-US" dirty="0"/>
              <a:t>Story: Icebreaker Heading home from an arctic expedition to bring word of the discovery of an artifact, however will they make it home and if they do what will they unleash upon the world. </a:t>
            </a:r>
          </a:p>
          <a:p>
            <a:pPr marL="0" indent="0">
              <a:buNone/>
            </a:pPr>
            <a:endParaRPr lang="en-US" dirty="0"/>
          </a:p>
          <a:p>
            <a:pPr marL="0" indent="0">
              <a:buNone/>
            </a:pPr>
            <a:r>
              <a:rPr lang="en-US" dirty="0"/>
              <a:t>Entertainment though Atmosphere (Horror)</a:t>
            </a:r>
          </a:p>
          <a:p>
            <a:pPr marL="0" indent="0">
              <a:buNone/>
            </a:pPr>
            <a:r>
              <a:rPr lang="en-US" dirty="0"/>
              <a:t>Entertainment though Thrills (Suspense)</a:t>
            </a:r>
          </a:p>
          <a:p>
            <a:pPr marL="0" indent="0">
              <a:buNone/>
            </a:pPr>
            <a:r>
              <a:rPr lang="en-US" dirty="0"/>
              <a:t>(Phillips and Huntley, 2004)</a:t>
            </a: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775493" y="4100616"/>
            <a:ext cx="3493974" cy="1803764"/>
          </a:xfrm>
          <a:prstGeom prst="rect">
            <a:avLst/>
          </a:prstGeom>
        </p:spPr>
      </p:pic>
    </p:spTree>
    <p:extLst>
      <p:ext uri="{BB962C8B-B14F-4D97-AF65-F5344CB8AC3E}">
        <p14:creationId xmlns="" xmlns:p14="http://schemas.microsoft.com/office/powerpoint/2010/main" val="174716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p>
          <a:p>
            <a:pPr marL="514350" indent="-514350">
              <a:buFont typeface="+mj-lt"/>
              <a:buAutoNum type="arabicPeriod"/>
            </a:pPr>
            <a:r>
              <a:rPr lang="en-US"/>
              <a:t> Voice used to convey objectives (intercom)</a:t>
            </a:r>
          </a:p>
          <a:p>
            <a:pPr marL="514350" indent="-514350">
              <a:buFont typeface="+mj-lt"/>
              <a:buAutoNum type="arabicPeriod"/>
            </a:pPr>
            <a:r>
              <a:rPr lang="en-US"/>
              <a:t>Pocket watch system for player navigation and audio recording for in-game lore.</a:t>
            </a:r>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58430" y="4283520"/>
            <a:ext cx="3165713" cy="1709947"/>
          </a:xfrm>
          <a:prstGeom prst="rect">
            <a:avLst/>
          </a:prstGeom>
        </p:spPr>
      </p:pic>
    </p:spTree>
    <p:extLst>
      <p:ext uri="{BB962C8B-B14F-4D97-AF65-F5344CB8AC3E}">
        <p14:creationId xmlns="" xmlns:p14="http://schemas.microsoft.com/office/powerpoint/2010/main" val="182815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Design / Spatial Awareness and Logic Puzzle</a:t>
            </a:r>
            <a:br>
              <a:rPr lang="en-US" dirty="0" smtClean="0"/>
            </a:br>
            <a:endParaRPr lang="en-GB" dirty="0"/>
          </a:p>
        </p:txBody>
      </p:sp>
      <p:sp>
        <p:nvSpPr>
          <p:cNvPr id="3" name="Content Placeholder 2"/>
          <p:cNvSpPr>
            <a:spLocks noGrp="1"/>
          </p:cNvSpPr>
          <p:nvPr>
            <p:ph idx="1"/>
          </p:nvPr>
        </p:nvSpPr>
        <p:spPr>
          <a:xfrm>
            <a:off x="1295401" y="2556931"/>
            <a:ext cx="6416614" cy="3567823"/>
          </a:xfrm>
        </p:spPr>
        <p:txBody>
          <a:bodyPr>
            <a:normAutofit fontScale="92500"/>
          </a:bodyPr>
          <a:lstStyle/>
          <a:p>
            <a:pPr>
              <a:buFont typeface="Arial" panose="020B0604020202020204" pitchFamily="34" charset="0"/>
              <a:buChar char="•"/>
            </a:pPr>
            <a:r>
              <a:rPr lang="en-US" dirty="0" smtClean="0">
                <a:solidFill>
                  <a:srgbClr val="000000"/>
                </a:solidFill>
                <a:latin typeface="Calibri"/>
              </a:rPr>
              <a:t>Using spatial awareness, logic, timing and mechanic</a:t>
            </a:r>
          </a:p>
          <a:p>
            <a:pPr>
              <a:buFont typeface="Arial" panose="020B0604020202020204" pitchFamily="34" charset="0"/>
              <a:buChar char="•"/>
            </a:pPr>
            <a:r>
              <a:rPr lang="en-US" dirty="0" smtClean="0">
                <a:solidFill>
                  <a:srgbClr val="000000"/>
                </a:solidFill>
                <a:latin typeface="Calibri"/>
              </a:rPr>
              <a:t>Puzzles are broken up into bullet points of tasks, and then made around the level to be as diegetic to the game as possible (example bilge pump in bilge pump room, extra components in spare parts or storage, water dripping out of the pipes to indicate a valve has not been turned)</a:t>
            </a:r>
          </a:p>
          <a:p>
            <a:pPr>
              <a:buFont typeface="Arial" panose="020B0604020202020204" pitchFamily="34" charset="0"/>
              <a:buChar char="•"/>
            </a:pPr>
            <a:r>
              <a:rPr lang="en-US" dirty="0" smtClean="0">
                <a:solidFill>
                  <a:srgbClr val="000000"/>
                </a:solidFill>
                <a:latin typeface="Calibri"/>
              </a:rPr>
              <a:t>Puzzles are made with the environment and enemies in mind</a:t>
            </a:r>
          </a:p>
        </p:txBody>
      </p:sp>
      <p:pic>
        <p:nvPicPr>
          <p:cNvPr id="4" name="Picture 3" descr="BilgePumpPuzzleLevelDesign.jpg"/>
          <p:cNvPicPr>
            <a:picLocks noChangeAspect="1"/>
          </p:cNvPicPr>
          <p:nvPr/>
        </p:nvPicPr>
        <p:blipFill>
          <a:blip r:embed="rId2" cstate="print"/>
          <a:stretch>
            <a:fillRect/>
          </a:stretch>
        </p:blipFill>
        <p:spPr>
          <a:xfrm>
            <a:off x="8077173" y="2501660"/>
            <a:ext cx="2412547" cy="1707285"/>
          </a:xfrm>
          <a:prstGeom prst="rect">
            <a:avLst/>
          </a:prstGeom>
        </p:spPr>
      </p:pic>
      <p:pic>
        <p:nvPicPr>
          <p:cNvPr id="5" name="Picture 4" descr="blueprint_1_mas.jpg"/>
          <p:cNvPicPr>
            <a:picLocks noChangeAspect="1"/>
          </p:cNvPicPr>
          <p:nvPr/>
        </p:nvPicPr>
        <p:blipFill>
          <a:blip r:embed="rId3" cstate="print"/>
          <a:stretch>
            <a:fillRect/>
          </a:stretch>
        </p:blipFill>
        <p:spPr>
          <a:xfrm>
            <a:off x="8046289" y="4338345"/>
            <a:ext cx="2667719" cy="18890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99" y="1076578"/>
            <a:ext cx="10515600" cy="1325563"/>
          </a:xfrm>
        </p:spPr>
        <p:txBody>
          <a:bodyPr>
            <a:normAutofit/>
          </a:bodyPr>
          <a:lstStyle/>
          <a:p>
            <a:r>
              <a:rPr lang="en-US" sz="4800" dirty="0"/>
              <a:t>Progress</a:t>
            </a:r>
          </a:p>
        </p:txBody>
      </p:sp>
      <p:sp>
        <p:nvSpPr>
          <p:cNvPr id="3" name="Content Placeholder 2"/>
          <p:cNvSpPr>
            <a:spLocks noGrp="1"/>
          </p:cNvSpPr>
          <p:nvPr>
            <p:ph idx="1"/>
          </p:nvPr>
        </p:nvSpPr>
        <p:spPr>
          <a:xfrm>
            <a:off x="813251" y="2658233"/>
            <a:ext cx="9883324" cy="3370333"/>
          </a:xfrm>
        </p:spPr>
        <p:txBody>
          <a:bodyPr vert="horz" lIns="91440" tIns="45720" rIns="91440" bIns="45720" rtlCol="0" anchor="t">
            <a:normAutofit/>
          </a:bodyPr>
          <a:lstStyle/>
          <a:p>
            <a:r>
              <a:rPr lang="en-US" sz="3600" dirty="0"/>
              <a:t>Focus:</a:t>
            </a:r>
          </a:p>
          <a:p>
            <a:pPr lvl="1"/>
            <a:r>
              <a:rPr lang="en-US" dirty="0" smtClean="0"/>
              <a:t>Puzzle implementation.</a:t>
            </a:r>
          </a:p>
          <a:p>
            <a:pPr lvl="1"/>
            <a:r>
              <a:rPr lang="en-US" dirty="0" smtClean="0"/>
              <a:t>Player feedback implemented in the level.</a:t>
            </a:r>
          </a:p>
          <a:p>
            <a:pPr lvl="1"/>
            <a:r>
              <a:rPr lang="en-US" dirty="0" smtClean="0"/>
              <a:t>Play testing.</a:t>
            </a:r>
          </a:p>
          <a:p>
            <a:pPr lvl="1"/>
            <a:r>
              <a:rPr lang="en-US" dirty="0" smtClean="0"/>
              <a:t>Implementation of play test feedback</a:t>
            </a:r>
            <a:endParaRPr lang="en-US" dirty="0" smtClean="0"/>
          </a:p>
          <a:p>
            <a:pPr lvl="1"/>
            <a:endParaRPr lang="en-US" dirty="0"/>
          </a:p>
          <a:p>
            <a:endParaRPr lang="en-US" dirty="0"/>
          </a:p>
          <a:p>
            <a:pPr lvl="2"/>
            <a:endParaRPr lang="en-US" dirty="0"/>
          </a:p>
          <a:p>
            <a:pPr lvl="1"/>
            <a:endParaRPr lang="en-US" dirty="0"/>
          </a:p>
          <a:p>
            <a:pPr marL="457200" lvl="1" indent="0">
              <a:buNone/>
            </a:pPr>
            <a:endParaRPr lang="en-US" dirty="0"/>
          </a:p>
          <a:p>
            <a:endParaRPr lang="en-US" dirty="0"/>
          </a:p>
          <a:p>
            <a:endParaRPr lang="en-US" dirty="0"/>
          </a:p>
        </p:txBody>
      </p:sp>
      <p:sp>
        <p:nvSpPr>
          <p:cNvPr id="4" name="TextBox 3"/>
          <p:cNvSpPr txBox="1"/>
          <p:nvPr/>
        </p:nvSpPr>
        <p:spPr>
          <a:xfrm>
            <a:off x="6468033" y="-571500"/>
            <a:ext cx="6427462" cy="369332"/>
          </a:xfrm>
          <a:prstGeom prst="rect">
            <a:avLst/>
          </a:prstGeom>
        </p:spPr>
        <p:txBody>
          <a:bodyPr rtlCol="0" anchor="t">
            <a:spAutoFit/>
          </a:bodyPr>
          <a:lstStyle/>
          <a:p>
            <a:pPr algn="ctr"/>
            <a:endParaRPr lang="en-US"/>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9738" y="2992582"/>
            <a:ext cx="4651073" cy="2512258"/>
          </a:xfrm>
          <a:prstGeom prst="rect">
            <a:avLst/>
          </a:prstGeom>
        </p:spPr>
      </p:pic>
    </p:spTree>
    <p:extLst>
      <p:ext uri="{BB962C8B-B14F-4D97-AF65-F5344CB8AC3E}">
        <p14:creationId xmlns="" xmlns:p14="http://schemas.microsoft.com/office/powerpoint/2010/main" val="1576186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Blueprints</a:t>
            </a:r>
          </a:p>
        </p:txBody>
      </p:sp>
      <p:sp>
        <p:nvSpPr>
          <p:cNvPr id="3" name="Content Placeholder 2"/>
          <p:cNvSpPr>
            <a:spLocks noGrp="1"/>
          </p:cNvSpPr>
          <p:nvPr>
            <p:ph idx="1"/>
          </p:nvPr>
        </p:nvSpPr>
        <p:spPr/>
        <p:txBody>
          <a:bodyPr vert="horz" lIns="91440" tIns="45720" rIns="91440" bIns="45720" rtlCol="0" anchor="t">
            <a:normAutofit/>
          </a:bodyPr>
          <a:lstStyle/>
          <a:p>
            <a:r>
              <a:rPr lang="en-US" dirty="0" smtClean="0"/>
              <a:t>Blilge pump puzzle</a:t>
            </a:r>
            <a:endParaRPr lang="en-US" dirty="0"/>
          </a:p>
          <a:p>
            <a:pPr lvl="1"/>
            <a:r>
              <a:rPr lang="en-US" dirty="0" smtClean="0"/>
              <a:t>Added locations for the parts to be placed in bilge pump blueprint </a:t>
            </a:r>
          </a:p>
          <a:p>
            <a:pPr lvl="1"/>
            <a:r>
              <a:rPr lang="en-US" dirty="0" smtClean="0"/>
              <a:t>Added interaction with physics objects on mouse click</a:t>
            </a:r>
            <a:endParaRPr lang="en-US" dirty="0" smtClean="0"/>
          </a:p>
        </p:txBody>
      </p:sp>
    </p:spTree>
    <p:extLst>
      <p:ext uri="{BB962C8B-B14F-4D97-AF65-F5344CB8AC3E}">
        <p14:creationId xmlns="" xmlns:p14="http://schemas.microsoft.com/office/powerpoint/2010/main" val="6482571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14897B-9B3C-43BD-81D1-6EFE4C02C03C}">
  <ds:schemaRefs>
    <ds:schemaRef ds:uri="http://schemas.microsoft.com/sharepoint/v3/contenttype/forms"/>
  </ds:schemaRefs>
</ds:datastoreItem>
</file>

<file path=customXml/itemProps3.xml><?xml version="1.0" encoding="utf-8"?>
<ds:datastoreItem xmlns:ds="http://schemas.openxmlformats.org/officeDocument/2006/customXml" ds:itemID="{E7455FCB-33D9-44C5-9F3F-35F44F8EDBFA}">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a345a6d7-29c2-46df-9b5d-9f4ec3d8b5b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TotalTime>330</TotalTime>
  <Words>282</Words>
  <Application>Microsoft Office PowerPoint</Application>
  <PresentationFormat>Custom</PresentationFormat>
  <Paragraphs>72</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Organic</vt:lpstr>
      <vt:lpstr>L6 Group 6: IceBreaker</vt:lpstr>
      <vt:lpstr>Logline</vt:lpstr>
      <vt:lpstr>Slide 3</vt:lpstr>
      <vt:lpstr>Demographic</vt:lpstr>
      <vt:lpstr>Concept</vt:lpstr>
      <vt:lpstr>Unique Selling Points</vt:lpstr>
      <vt:lpstr>Level Design / Spatial Awareness and Logic Puzzle </vt:lpstr>
      <vt:lpstr>Progress</vt:lpstr>
      <vt:lpstr>Blueprints</vt:lpstr>
      <vt:lpstr>Slide 10</vt:lpstr>
      <vt:lpstr>Slide 11</vt:lpstr>
      <vt:lpstr>Slide 12</vt:lpstr>
      <vt:lpstr>Art Assets</vt:lpstr>
      <vt:lpstr>Slide 14</vt:lpstr>
      <vt:lpstr>Slide 15</vt:lpstr>
      <vt:lpstr>Management:</vt:lpstr>
      <vt:lpstr>Thank you for listening , Any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dc:creator>Games</dc:creator>
  <cp:lastModifiedBy>Games</cp:lastModifiedBy>
  <cp:revision>40</cp:revision>
  <dcterms:modified xsi:type="dcterms:W3CDTF">2017-02-28T17:16:39Z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